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0080625" cy="5670550"/>
  <p:notesSz cx="7559675" cy="10691813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0" d="100"/>
          <a:sy n="130" d="100"/>
        </p:scale>
        <p:origin x="6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76680"/>
            <a:ext cx="71996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50000"/>
            <a:ext cx="907164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04000" y="3192840"/>
            <a:ext cx="907164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76680"/>
            <a:ext cx="71996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04000" y="1350000"/>
            <a:ext cx="442692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5152680" y="1350000"/>
            <a:ext cx="442692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504000" y="3192840"/>
            <a:ext cx="442692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5152680" y="3192840"/>
            <a:ext cx="442692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76680"/>
            <a:ext cx="71996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50000"/>
            <a:ext cx="292068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571200" y="1350000"/>
            <a:ext cx="292068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638040" y="1350000"/>
            <a:ext cx="292068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504000" y="3192840"/>
            <a:ext cx="292068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571200" y="3192840"/>
            <a:ext cx="292068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638040" y="3192840"/>
            <a:ext cx="292068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76680"/>
            <a:ext cx="71996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504000" y="1350000"/>
            <a:ext cx="9071640" cy="3528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76680"/>
            <a:ext cx="71996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50000"/>
            <a:ext cx="9071640" cy="3528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76680"/>
            <a:ext cx="71996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504000" y="1350000"/>
            <a:ext cx="4426920" cy="3528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5152680" y="1350000"/>
            <a:ext cx="4426920" cy="3528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76680"/>
            <a:ext cx="71996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504000" y="432000"/>
            <a:ext cx="7199640" cy="2502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76680"/>
            <a:ext cx="71996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1350000"/>
            <a:ext cx="442692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1350000"/>
            <a:ext cx="4426920" cy="3528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504000" y="3192840"/>
            <a:ext cx="442692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76680"/>
            <a:ext cx="71996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504000" y="1350000"/>
            <a:ext cx="9071640" cy="3528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76680"/>
            <a:ext cx="71996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04000" y="1350000"/>
            <a:ext cx="4426920" cy="3528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152680" y="1350000"/>
            <a:ext cx="442692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152680" y="3192840"/>
            <a:ext cx="442692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76680"/>
            <a:ext cx="71996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04000" y="1350000"/>
            <a:ext cx="442692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152680" y="1350000"/>
            <a:ext cx="442692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504000" y="3192840"/>
            <a:ext cx="907164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4000" y="76680"/>
            <a:ext cx="71996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504000" y="1350000"/>
            <a:ext cx="907164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04000" y="3192840"/>
            <a:ext cx="907164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76680"/>
            <a:ext cx="71996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350000"/>
            <a:ext cx="442692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2680" y="1350000"/>
            <a:ext cx="442692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504000" y="3192840"/>
            <a:ext cx="442692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5152680" y="3192840"/>
            <a:ext cx="442692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76680"/>
            <a:ext cx="71996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1350000"/>
            <a:ext cx="292068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571200" y="1350000"/>
            <a:ext cx="292068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638040" y="1350000"/>
            <a:ext cx="292068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04000" y="3192840"/>
            <a:ext cx="292068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body"/>
          </p:nvPr>
        </p:nvSpPr>
        <p:spPr>
          <a:xfrm>
            <a:off x="3571200" y="3192840"/>
            <a:ext cx="292068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body"/>
          </p:nvPr>
        </p:nvSpPr>
        <p:spPr>
          <a:xfrm>
            <a:off x="6638040" y="3192840"/>
            <a:ext cx="292068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76680"/>
            <a:ext cx="71996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50000"/>
            <a:ext cx="9071640" cy="3528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76680"/>
            <a:ext cx="71996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50000"/>
            <a:ext cx="4426920" cy="3528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50000"/>
            <a:ext cx="4426920" cy="3528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76680"/>
            <a:ext cx="71996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504000" y="432000"/>
            <a:ext cx="7199640" cy="2502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76680"/>
            <a:ext cx="71996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50000"/>
            <a:ext cx="442692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5152680" y="1350000"/>
            <a:ext cx="4426920" cy="3528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504000" y="3192840"/>
            <a:ext cx="442692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76680"/>
            <a:ext cx="71996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50000"/>
            <a:ext cx="4426920" cy="3528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50000"/>
            <a:ext cx="442692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152680" y="3192840"/>
            <a:ext cx="442692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76680"/>
            <a:ext cx="71996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50000"/>
            <a:ext cx="442692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5152680" y="1350000"/>
            <a:ext cx="442692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504000" y="3192840"/>
            <a:ext cx="9071640" cy="168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/>
          <p:cNvPicPr/>
          <p:nvPr/>
        </p:nvPicPr>
        <p:blipFill>
          <a:blip r:embed="rId14"/>
          <a:stretch/>
        </p:blipFill>
        <p:spPr>
          <a:xfrm>
            <a:off x="720" y="360"/>
            <a:ext cx="10079280" cy="5669280"/>
          </a:xfrm>
          <a:prstGeom prst="rect">
            <a:avLst/>
          </a:prstGeom>
          <a:ln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432000"/>
            <a:ext cx="7199640" cy="53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l-GR" sz="1800" b="0" strike="noStrike" spc="-1">
                <a:latin typeface="Arial"/>
              </a:rPr>
              <a:t>Πατήστε για επεξεργασία της μορφής κειμένου του τίτλου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 fontScale="94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3200" b="0" strike="noStrike" spc="-1">
                <a:latin typeface="Arial"/>
              </a:rPr>
              <a:t>Πατήστε για επεξεργασία της μορφής κειμένου διάρθρωσης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2800" b="0" strike="noStrike" spc="-1">
                <a:latin typeface="Arial"/>
              </a:rPr>
              <a:t>Δεύτερο επίπεδο διάρθρωσης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400" b="0" strike="noStrike" spc="-1">
                <a:latin typeface="Arial"/>
              </a:rPr>
              <a:t>Τρίτο επίπεδο διάρθρωσης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2000" b="0" strike="noStrike" spc="-1">
                <a:latin typeface="Arial"/>
              </a:rPr>
              <a:t>Τέταρτο επίπεδο διάρθρωσης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000" b="0" strike="noStrike" spc="-1">
                <a:latin typeface="Arial"/>
              </a:rPr>
              <a:t>Πέμπτο επίπεδο διάρθρωσης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000" b="0" strike="noStrike" spc="-1">
                <a:latin typeface="Arial"/>
              </a:rPr>
              <a:t>Έκτο επίπεδο διάρθρωσης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000" b="0" strike="noStrike" spc="-1">
                <a:latin typeface="Arial"/>
              </a:rPr>
              <a:t>Έβδομο επίπεδο διάρθρωσης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Εικόνα 38"/>
          <p:cNvPicPr/>
          <p:nvPr/>
        </p:nvPicPr>
        <p:blipFill>
          <a:blip r:embed="rId14"/>
          <a:stretch/>
        </p:blipFill>
        <p:spPr>
          <a:xfrm>
            <a:off x="720" y="360"/>
            <a:ext cx="10079280" cy="5669280"/>
          </a:xfrm>
          <a:prstGeom prst="rect">
            <a:avLst/>
          </a:prstGeom>
          <a:ln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432000"/>
            <a:ext cx="7199640" cy="53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l-GR" sz="1800" b="0" strike="noStrike" spc="-1">
                <a:latin typeface="Arial"/>
              </a:rPr>
              <a:t>Πατήστε για επεξεργασία της μορφής κειμένου του τίτλου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504000" y="1350000"/>
            <a:ext cx="9071640" cy="3528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strike="noStrike" spc="-1">
                <a:latin typeface="Arial"/>
              </a:rPr>
              <a:t>Πατήστε για επεξεργασία της μορφής κειμένου διάρθρωσης</a:t>
            </a:r>
          </a:p>
          <a:p>
            <a:pPr marL="864000" lvl="1" indent="-324000" algn="ctr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strike="noStrike" spc="-1">
                <a:latin typeface="Arial"/>
              </a:rPr>
              <a:t>Δεύτερο επίπεδο διάρθρωσης</a:t>
            </a:r>
          </a:p>
          <a:p>
            <a:pPr marL="1296000" lvl="2" indent="-288000" algn="ctr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strike="noStrike" spc="-1">
                <a:latin typeface="Arial"/>
              </a:rPr>
              <a:t>Τρίτο επίπεδο διάρθρωσης</a:t>
            </a:r>
          </a:p>
          <a:p>
            <a:pPr marL="1728000" lvl="3" indent="-216000" algn="ctr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strike="noStrike" spc="-1">
                <a:latin typeface="Arial"/>
              </a:rPr>
              <a:t>Τέταρτο επίπεδο διάρθρωσης</a:t>
            </a:r>
          </a:p>
          <a:p>
            <a:pPr marL="2160000" lvl="4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strike="noStrike" spc="-1">
                <a:latin typeface="Arial"/>
              </a:rPr>
              <a:t>Πέμπτο επίπεδο διάρθρωσης</a:t>
            </a:r>
          </a:p>
          <a:p>
            <a:pPr marL="2592000" lvl="5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strike="noStrike" spc="-1">
                <a:latin typeface="Arial"/>
              </a:rPr>
              <a:t>Έκτο επίπεδο διάρθρωσης</a:t>
            </a:r>
          </a:p>
          <a:p>
            <a:pPr marL="3024000" lvl="6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strike="noStrike" spc="-1">
                <a:latin typeface="Arial"/>
              </a:rPr>
              <a:t>Έβδομο επίπεδο διάρθρωσης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504000" y="249120"/>
            <a:ext cx="7199640" cy="905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l-GR" sz="3200" b="0" strike="noStrike" spc="-1">
                <a:latin typeface="Arial"/>
              </a:rPr>
              <a:t>Συνεργατική Μάθηση στη Σύγχρονη Τηλεκπαίδευση</a:t>
            </a:r>
          </a:p>
        </p:txBody>
      </p:sp>
      <p:sp>
        <p:nvSpPr>
          <p:cNvPr id="79" name="TextShape 2"/>
          <p:cNvSpPr txBox="1"/>
          <p:nvPr/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l-GR" sz="3200" b="0" strike="noStrike" spc="-1">
              <a:latin typeface="Arial"/>
            </a:endParaRPr>
          </a:p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l-GR" sz="3200" b="0" strike="noStrike" spc="-1">
              <a:latin typeface="Arial"/>
            </a:endParaRPr>
          </a:p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3200" b="0" strike="noStrike" spc="-1">
                <a:latin typeface="Arial"/>
              </a:rPr>
              <a:t>Στέλιος Σκούρτης - ΠΕ86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CustomShape 1"/>
          <p:cNvSpPr/>
          <p:nvPr/>
        </p:nvSpPr>
        <p:spPr>
          <a:xfrm>
            <a:off x="504000" y="432000"/>
            <a:ext cx="7199640" cy="53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l-GR" sz="3200" b="0" strike="noStrike" spc="-1">
                <a:latin typeface="Arial"/>
              </a:rPr>
              <a:t>Επιστροφή από τα δωμάτια στο Webex</a:t>
            </a:r>
          </a:p>
        </p:txBody>
      </p:sp>
      <p:sp>
        <p:nvSpPr>
          <p:cNvPr id="106" name="CustomShape 2"/>
          <p:cNvSpPr/>
          <p:nvPr/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 marL="432000" indent="-323640" algn="just">
              <a:lnSpc>
                <a:spcPct val="100000"/>
              </a:lnSpc>
              <a:spcAft>
                <a:spcPts val="1060"/>
              </a:spcAft>
              <a:buClr>
                <a:srgbClr val="99CC66"/>
              </a:buClr>
              <a:buSzPct val="45000"/>
              <a:buFont typeface="Wingdings" charset="2"/>
              <a:buChar char=""/>
            </a:pPr>
            <a:r>
              <a:rPr lang="el-GR" sz="2600" b="0" strike="noStrike" spc="-1">
                <a:latin typeface="Arial"/>
              </a:rPr>
              <a:t>Αφού τελειώσει ο χρόνος ιδιωτικών δωματίων που είχαμε ΑΥΤΟΜΑΤΑ βάλει στις ρυθμίσεις πιο πριν, οι μαθητές επιστρέφουν στο κεντρικό γνωστό παράθυρο για την ομαδική συζήτηση με τον καθηγητή</a:t>
            </a:r>
          </a:p>
          <a:p>
            <a:pPr marL="432000" indent="-323640" algn="ctr">
              <a:lnSpc>
                <a:spcPct val="100000"/>
              </a:lnSpc>
              <a:spcAft>
                <a:spcPts val="1060"/>
              </a:spcAft>
              <a:buClr>
                <a:srgbClr val="99CC66"/>
              </a:buClr>
              <a:buSzPct val="45000"/>
              <a:buFont typeface="Wingdings" charset="2"/>
              <a:buChar char=""/>
            </a:pPr>
            <a:r>
              <a:rPr lang="el-GR" sz="2600" b="0" strike="noStrike" spc="-1">
                <a:latin typeface="Arial"/>
              </a:rPr>
              <a:t> ή  </a:t>
            </a:r>
          </a:p>
          <a:p>
            <a:pPr marL="432000" indent="-323640" algn="just">
              <a:lnSpc>
                <a:spcPct val="100000"/>
              </a:lnSpc>
              <a:spcAft>
                <a:spcPts val="1060"/>
              </a:spcAft>
              <a:buClr>
                <a:srgbClr val="99CC66"/>
              </a:buClr>
              <a:buSzPct val="45000"/>
              <a:buFont typeface="Wingdings" charset="2"/>
              <a:buChar char=""/>
            </a:pPr>
            <a:r>
              <a:rPr lang="el-GR" sz="2600" b="0" strike="noStrike" spc="-1">
                <a:latin typeface="Arial"/>
              </a:rPr>
              <a:t>Μπορούμε να επιλέξουμε να κλείσουμε εμείς τα δωμάτια</a:t>
            </a:r>
          </a:p>
          <a:p>
            <a:pPr algn="just">
              <a:lnSpc>
                <a:spcPct val="100000"/>
              </a:lnSpc>
              <a:spcAft>
                <a:spcPts val="1060"/>
              </a:spcAft>
            </a:pPr>
            <a:endParaRPr lang="el-GR" sz="2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CustomShape 1"/>
          <p:cNvSpPr/>
          <p:nvPr/>
        </p:nvSpPr>
        <p:spPr>
          <a:xfrm>
            <a:off x="144000" y="432000"/>
            <a:ext cx="8207640" cy="575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l-GR" sz="3200" b="0" strike="noStrike" spc="-1">
                <a:latin typeface="Arial"/>
              </a:rPr>
              <a:t>Επιστροφή από τα δωμάτια στο Webex</a:t>
            </a:r>
          </a:p>
        </p:txBody>
      </p:sp>
      <p:sp>
        <p:nvSpPr>
          <p:cNvPr id="108" name="CustomShape 2"/>
          <p:cNvSpPr/>
          <p:nvPr/>
        </p:nvSpPr>
        <p:spPr>
          <a:xfrm>
            <a:off x="504000" y="1350000"/>
            <a:ext cx="9071640" cy="3528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 marL="432000" indent="-32364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400" b="0" strike="noStrike" spc="-1">
                <a:latin typeface="Arial"/>
              </a:rPr>
              <a:t>Μπορούμε ΑΝΤΙ να βάλουμε αυτόματα χρόνο να κλείσουμε εμείς τα δωμάτια από την επιλογή </a:t>
            </a:r>
            <a:r>
              <a:rPr lang="el-GR" sz="2400" b="1" strike="noStrike" spc="-1">
                <a:latin typeface="Arial"/>
              </a:rPr>
              <a:t>End All Breakout Sessions </a:t>
            </a:r>
            <a:r>
              <a:rPr lang="el-GR" sz="2400" b="0" strike="noStrike" spc="-1">
                <a:latin typeface="Arial"/>
              </a:rPr>
              <a:t>όταν κρίνουμε ότι ο χρόνος που συζήτησαν ήταν επαρκής</a:t>
            </a:r>
          </a:p>
        </p:txBody>
      </p:sp>
      <p:pic>
        <p:nvPicPr>
          <p:cNvPr id="109" name="Εικόνα 108"/>
          <p:cNvPicPr/>
          <p:nvPr/>
        </p:nvPicPr>
        <p:blipFill>
          <a:blip r:embed="rId2"/>
          <a:stretch/>
        </p:blipFill>
        <p:spPr>
          <a:xfrm>
            <a:off x="1512000" y="2577600"/>
            <a:ext cx="6080400" cy="2750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504000" y="1326600"/>
            <a:ext cx="9072000" cy="3312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600" b="0" strike="noStrike" spc="-1">
                <a:latin typeface="Arial"/>
              </a:rPr>
              <a:t>Στην </a:t>
            </a:r>
            <a:r>
              <a:rPr lang="el-GR" sz="2600" b="1" strike="noStrike" spc="-1">
                <a:latin typeface="Arial"/>
              </a:rPr>
              <a:t>ασύγχρονη</a:t>
            </a:r>
            <a:r>
              <a:rPr lang="el-GR" sz="2600" b="0" strike="noStrike" spc="-1">
                <a:latin typeface="Arial"/>
              </a:rPr>
              <a:t> τηλεκπαίδευση ο διδάσκων μπορεί να αναθέσει σε ομάδες μαθητών να εργαστούν ομαδικά σε επιμέρους μαθησιακά αντικείμενα. </a:t>
            </a:r>
            <a:endParaRPr lang="el-GR" sz="2600" b="0" strike="noStrike" spc="-1">
              <a:latin typeface="Arial"/>
              <a:ea typeface="Microsoft YaHei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600" b="0" strike="noStrike" spc="-1">
                <a:latin typeface="Arial"/>
              </a:rPr>
              <a:t>Αυτό γίνεται με την επικοινωνία των μελών κάθε ομάδας τηλεφωνικά, με emails, με εργασία πάνω σε κοινόχρηστα έγγραφα στο cloud (google docs) κλπ.</a:t>
            </a:r>
            <a:endParaRPr lang="el-GR" sz="2600" b="0" strike="noStrike" spc="-1">
              <a:latin typeface="Arial"/>
              <a:ea typeface="Microsoft YaHei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600" b="0" strike="noStrike" spc="-1">
                <a:latin typeface="Arial"/>
              </a:rPr>
              <a:t> Έτσι μπορούμε να έχουμε τα οφέλη της συνεργατικής μάθησης στην τάξη μας.</a:t>
            </a:r>
            <a:endParaRPr lang="el-GR" sz="2600" b="0" strike="noStrike" spc="-1">
              <a:latin typeface="Arial"/>
              <a:ea typeface="Microsoft YaHei"/>
            </a:endParaRPr>
          </a:p>
        </p:txBody>
      </p:sp>
      <p:sp>
        <p:nvSpPr>
          <p:cNvPr id="81" name="TextShape 2"/>
          <p:cNvSpPr txBox="1"/>
          <p:nvPr/>
        </p:nvSpPr>
        <p:spPr>
          <a:xfrm>
            <a:off x="504360" y="249480"/>
            <a:ext cx="7199640" cy="905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l-GR" sz="3200" b="0" strike="noStrike" spc="-1">
                <a:latin typeface="Arial"/>
              </a:rPr>
              <a:t>Συνεργατική Μάθηση στη Σύγχρονη Τηλεκπαίδευση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fontScale="50000"/>
          </a:bodyPr>
          <a:lstStyle/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3200" b="0" strike="noStrike" spc="-1">
                <a:latin typeface="Arial"/>
              </a:rPr>
              <a:t>Στην </a:t>
            </a:r>
            <a:r>
              <a:rPr lang="el-GR" sz="3200" b="1" strike="noStrike" spc="-1">
                <a:latin typeface="Arial"/>
              </a:rPr>
              <a:t>σύγχρονη</a:t>
            </a:r>
            <a:r>
              <a:rPr lang="el-GR" sz="3200" b="0" strike="noStrike" spc="-1">
                <a:latin typeface="Arial"/>
              </a:rPr>
              <a:t> τηλεκπαίδευση μέσω Webex μας παρέχεται η δυνατότητα να εφαρμόσουμε τον διαμοιρασμό ομάδων της τάξης μας προσομοιώνοντας το πραγματικό περιβάλλον μέσω της δημιουργίας “Δωματίων” </a:t>
            </a:r>
            <a:r>
              <a:rPr lang="el-GR" sz="3200" b="1" strike="noStrike" spc="-1">
                <a:latin typeface="Arial"/>
              </a:rPr>
              <a:t>(Breakout Session).</a:t>
            </a:r>
            <a:endParaRPr lang="el-GR" sz="3200" b="0" strike="noStrike" spc="-1">
              <a:latin typeface="Arial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3200" b="0" strike="noStrike" spc="-1">
                <a:latin typeface="Arial"/>
              </a:rPr>
              <a:t>Έτσι για 10-15 λεπτά στη διάρκεια της διδασκαλίας μας μπορούμε να  ορίσουμε ιδιωτικά δωμάτια για ομάδες μαθητών που θα συνεργαστούν πάνω στο μαθησιακό αντικείμενο που θα τους αναθέσουμε.</a:t>
            </a:r>
          </a:p>
        </p:txBody>
      </p:sp>
      <p:sp>
        <p:nvSpPr>
          <p:cNvPr id="83" name="TextShape 2"/>
          <p:cNvSpPr txBox="1"/>
          <p:nvPr/>
        </p:nvSpPr>
        <p:spPr>
          <a:xfrm>
            <a:off x="504720" y="249840"/>
            <a:ext cx="7199640" cy="905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l-GR" sz="3200" b="0" strike="noStrike" spc="-1">
                <a:latin typeface="Arial"/>
              </a:rPr>
              <a:t>Συνεργατική Μάθηση στη Σύγχρονη Τηλεκπαίδευση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l-GR" sz="3200" b="0" strike="noStrike" spc="-1">
                <a:latin typeface="Arial"/>
              </a:rPr>
              <a:t>Δημιουργία Δωματίων (Breakouts) στο Webex</a:t>
            </a:r>
          </a:p>
        </p:txBody>
      </p:sp>
      <p:sp>
        <p:nvSpPr>
          <p:cNvPr id="85" name="CustomShape 2"/>
          <p:cNvSpPr/>
          <p:nvPr/>
        </p:nvSpPr>
        <p:spPr>
          <a:xfrm>
            <a:off x="720360" y="1324440"/>
            <a:ext cx="9071280" cy="1019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l-GR" sz="2400" b="0" strike="noStrike" spc="-1">
                <a:latin typeface="Arial"/>
              </a:rPr>
              <a:t>Από το μενού επιλογών κάνουμε κλικ στο </a:t>
            </a:r>
            <a:r>
              <a:rPr lang="el-GR" sz="2400" b="1" strike="noStrike" spc="-1">
                <a:latin typeface="Arial"/>
              </a:rPr>
              <a:t>Breakout</a:t>
            </a:r>
            <a:r>
              <a:rPr lang="el-GR" sz="2400" b="0" strike="noStrike" spc="-1">
                <a:latin typeface="Arial"/>
              </a:rPr>
              <a:t> και επιλέγουμε να ενεργοποιήσουμε τη δημιουργία δωματίων πατώντας </a:t>
            </a:r>
            <a:r>
              <a:rPr lang="el-GR" sz="2400" b="1" strike="noStrike" spc="-1">
                <a:latin typeface="Arial"/>
              </a:rPr>
              <a:t>Enable Breakout Session</a:t>
            </a:r>
            <a:endParaRPr lang="el-GR" sz="2400" b="0" strike="noStrike" spc="-1">
              <a:latin typeface="Arial"/>
            </a:endParaRPr>
          </a:p>
        </p:txBody>
      </p:sp>
      <p:pic>
        <p:nvPicPr>
          <p:cNvPr id="86" name="Εικόνα 85"/>
          <p:cNvPicPr/>
          <p:nvPr/>
        </p:nvPicPr>
        <p:blipFill>
          <a:blip r:embed="rId2"/>
          <a:stretch/>
        </p:blipFill>
        <p:spPr>
          <a:xfrm>
            <a:off x="1106280" y="2549520"/>
            <a:ext cx="7749360" cy="2994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l-GR" sz="3200" b="0" strike="noStrike" spc="-1">
                <a:latin typeface="Arial"/>
              </a:rPr>
              <a:t>Δημιουργία</a:t>
            </a:r>
            <a:r>
              <a:rPr lang="el-GR" sz="2700" b="0" strike="noStrike" spc="-1">
                <a:latin typeface="Arial"/>
              </a:rPr>
              <a:t> </a:t>
            </a:r>
            <a:r>
              <a:rPr lang="el-GR" sz="3200" b="0" strike="noStrike" spc="-1">
                <a:latin typeface="Arial"/>
              </a:rPr>
              <a:t>Δωματίων (Breakouts) στο Webex</a:t>
            </a:r>
          </a:p>
        </p:txBody>
      </p:sp>
      <p:sp>
        <p:nvSpPr>
          <p:cNvPr id="88" name="CustomShape 2"/>
          <p:cNvSpPr/>
          <p:nvPr/>
        </p:nvSpPr>
        <p:spPr>
          <a:xfrm>
            <a:off x="623160" y="1189440"/>
            <a:ext cx="9071280" cy="3287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 marL="432000" indent="-323640" algn="just">
              <a:lnSpc>
                <a:spcPct val="100000"/>
              </a:lnSpc>
              <a:spcAft>
                <a:spcPts val="1060"/>
              </a:spcAft>
              <a:buClr>
                <a:srgbClr val="99CC66"/>
              </a:buClr>
              <a:buSzPct val="45000"/>
              <a:buFont typeface="Wingdings" charset="2"/>
              <a:buChar char=""/>
            </a:pPr>
            <a:r>
              <a:rPr lang="el-GR" sz="2200" b="0" strike="noStrike" spc="-1">
                <a:latin typeface="Arial"/>
              </a:rPr>
              <a:t>Εμφανίζεται η δυνατότητα να επιλέξουμε πόσα δωμάτια θα κάνουμε. Πχ για μια τηλε-τάξη 20 μαθητών μπορούμε να κάνουμε 4 δωμάτια για να βάλουμε από 5 μαθητές, αλλάζοντας το 1 σε 4.  Αφήνουμε την αυτόματη </a:t>
            </a:r>
            <a:r>
              <a:rPr lang="el-GR" sz="2200" b="1" strike="noStrike" spc="-1">
                <a:latin typeface="Arial"/>
              </a:rPr>
              <a:t>(Automatically)</a:t>
            </a:r>
            <a:r>
              <a:rPr lang="el-GR" sz="2200" b="0" strike="noStrike" spc="-1">
                <a:latin typeface="Arial"/>
              </a:rPr>
              <a:t>  αλλά μπορούμε να κάνουμε την αντιστοίχιση και χειροκίνητα </a:t>
            </a:r>
            <a:r>
              <a:rPr lang="el-GR" sz="2200" b="1" strike="noStrike" spc="-1">
                <a:latin typeface="Arial"/>
              </a:rPr>
              <a:t>(Manually). </a:t>
            </a:r>
            <a:r>
              <a:rPr lang="el-GR" sz="2200" b="0" strike="noStrike" spc="-1">
                <a:latin typeface="Arial"/>
              </a:rPr>
              <a:t>Πατάμε </a:t>
            </a:r>
            <a:r>
              <a:rPr lang="el-GR" sz="2200" b="1" strike="noStrike" spc="-1">
                <a:latin typeface="Arial"/>
              </a:rPr>
              <a:t>Create Assignments</a:t>
            </a:r>
            <a:endParaRPr lang="el-GR" sz="2200" b="0" strike="noStrike" spc="-1">
              <a:latin typeface="Arial"/>
            </a:endParaRPr>
          </a:p>
        </p:txBody>
      </p:sp>
      <p:pic>
        <p:nvPicPr>
          <p:cNvPr id="89" name="Εικόνα 88"/>
          <p:cNvPicPr/>
          <p:nvPr/>
        </p:nvPicPr>
        <p:blipFill>
          <a:blip r:embed="rId2"/>
          <a:stretch/>
        </p:blipFill>
        <p:spPr>
          <a:xfrm>
            <a:off x="3225240" y="2880000"/>
            <a:ext cx="4190400" cy="2590200"/>
          </a:xfrm>
          <a:prstGeom prst="rect">
            <a:avLst/>
          </a:prstGeom>
          <a:ln>
            <a:noFill/>
          </a:ln>
        </p:spPr>
      </p:pic>
      <p:sp>
        <p:nvSpPr>
          <p:cNvPr id="90" name="Line 3"/>
          <p:cNvSpPr/>
          <p:nvPr/>
        </p:nvSpPr>
        <p:spPr>
          <a:xfrm flipH="1">
            <a:off x="5603040" y="2160000"/>
            <a:ext cx="1236960" cy="1608840"/>
          </a:xfrm>
          <a:prstGeom prst="line">
            <a:avLst/>
          </a:prstGeom>
          <a:ln>
            <a:solidFill>
              <a:srgbClr val="3465A4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l-GR" sz="3200" b="0" strike="noStrike" spc="-1">
                <a:latin typeface="Arial"/>
              </a:rPr>
              <a:t>Δημιουργία Δωματίων (Breakouts) στο Webex</a:t>
            </a:r>
          </a:p>
        </p:txBody>
      </p:sp>
      <p:sp>
        <p:nvSpPr>
          <p:cNvPr id="92" name="CustomShape 2"/>
          <p:cNvSpPr/>
          <p:nvPr/>
        </p:nvSpPr>
        <p:spPr>
          <a:xfrm>
            <a:off x="504000" y="1326600"/>
            <a:ext cx="3239640" cy="3857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85000"/>
          </a:bodyPr>
          <a:lstStyle/>
          <a:p>
            <a:pPr marL="432000" indent="-323640" algn="just">
              <a:lnSpc>
                <a:spcPct val="100000"/>
              </a:lnSpc>
              <a:spcAft>
                <a:spcPts val="1060"/>
              </a:spcAft>
              <a:buClr>
                <a:srgbClr val="99CC66"/>
              </a:buClr>
              <a:buSzPct val="45000"/>
              <a:buFont typeface="Wingdings" charset="2"/>
              <a:buChar char=""/>
            </a:pPr>
            <a:r>
              <a:rPr lang="el-GR" sz="2000" b="0" strike="noStrike" spc="-1">
                <a:latin typeface="Arial"/>
              </a:rPr>
              <a:t>Στην επόμενη καρτέλα κάνουμε αντιστοιχίσεις </a:t>
            </a:r>
            <a:r>
              <a:rPr lang="el-GR" sz="2000" b="1" strike="noStrike" spc="-1">
                <a:latin typeface="Arial"/>
              </a:rPr>
              <a:t>(A</a:t>
            </a:r>
            <a:r>
              <a:rPr lang="en-US" sz="2000" b="1" strike="noStrike" spc="-1">
                <a:latin typeface="Arial"/>
              </a:rPr>
              <a:t>ssignments)</a:t>
            </a:r>
            <a:r>
              <a:rPr lang="el-GR" sz="2000" b="0" strike="noStrike" spc="-1">
                <a:latin typeface="Arial"/>
              </a:rPr>
              <a:t> μαθητών που είναι σε λίστα αριστερά με δωμάτια που έχουμε δημιουργήσει που είναι δεξιά </a:t>
            </a:r>
            <a:r>
              <a:rPr lang="el-GR" sz="2000" b="1" strike="noStrike" spc="-1">
                <a:latin typeface="Arial"/>
              </a:rPr>
              <a:t>(Breakout session).</a:t>
            </a:r>
            <a:r>
              <a:rPr lang="el-GR" sz="2000" b="0" strike="noStrike" spc="-1">
                <a:latin typeface="Arial"/>
              </a:rPr>
              <a:t> </a:t>
            </a:r>
          </a:p>
          <a:p>
            <a:pPr marL="432000" indent="-323640" algn="just">
              <a:lnSpc>
                <a:spcPct val="100000"/>
              </a:lnSpc>
              <a:spcAft>
                <a:spcPts val="1060"/>
              </a:spcAft>
              <a:buClr>
                <a:srgbClr val="99CC66"/>
              </a:buClr>
              <a:buSzPct val="45000"/>
              <a:buFont typeface="Wingdings" charset="2"/>
              <a:buChar char=""/>
            </a:pPr>
            <a:r>
              <a:rPr lang="el-GR" sz="2000" b="0" strike="noStrike" spc="-1">
                <a:latin typeface="Arial"/>
              </a:rPr>
              <a:t>Στο παράδειγμα έχουμε 2 δωμάτια άδεια προς το παρόν που θα μοιράσουμε μαθητές από τη λίστα αριστερά</a:t>
            </a:r>
          </a:p>
          <a:p>
            <a:pPr>
              <a:lnSpc>
                <a:spcPct val="100000"/>
              </a:lnSpc>
              <a:spcAft>
                <a:spcPts val="1060"/>
              </a:spcAft>
            </a:pPr>
            <a:endParaRPr lang="el-GR" sz="2000" b="0" strike="noStrike" spc="-1">
              <a:latin typeface="Arial"/>
            </a:endParaRPr>
          </a:p>
        </p:txBody>
      </p:sp>
      <p:pic>
        <p:nvPicPr>
          <p:cNvPr id="93" name="Εικόνα 92"/>
          <p:cNvPicPr/>
          <p:nvPr/>
        </p:nvPicPr>
        <p:blipFill>
          <a:blip r:embed="rId2"/>
          <a:stretch/>
        </p:blipFill>
        <p:spPr>
          <a:xfrm>
            <a:off x="3888000" y="1033560"/>
            <a:ext cx="5687640" cy="4438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216000" y="341640"/>
            <a:ext cx="8423640" cy="738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l-GR" sz="2800" b="0" strike="noStrike" spc="-1">
                <a:latin typeface="Arial"/>
              </a:rPr>
              <a:t>Ρύθμιση χρόνου Δωματίων (Breakouts) στο Webex</a:t>
            </a:r>
          </a:p>
        </p:txBody>
      </p:sp>
      <p:sp>
        <p:nvSpPr>
          <p:cNvPr id="95" name="CustomShape 2"/>
          <p:cNvSpPr/>
          <p:nvPr/>
        </p:nvSpPr>
        <p:spPr>
          <a:xfrm>
            <a:off x="288000" y="1172520"/>
            <a:ext cx="2735640" cy="4155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 marL="432000" indent="-323640" algn="just">
              <a:lnSpc>
                <a:spcPct val="100000"/>
              </a:lnSpc>
              <a:spcAft>
                <a:spcPts val="1060"/>
              </a:spcAft>
              <a:buClr>
                <a:srgbClr val="99CC66"/>
              </a:buClr>
              <a:buSzPct val="45000"/>
              <a:buFont typeface="Wingdings" charset="2"/>
              <a:buChar char=""/>
            </a:pPr>
            <a:r>
              <a:rPr lang="el-GR" sz="1950" b="0" strike="noStrike" spc="-1">
                <a:latin typeface="Arial"/>
              </a:rPr>
              <a:t>Πριν μοιράσουμε τους μαθητές στα δωμάτια μπορούμε να ρυθμίσουμε πότε πχ αυτόματα θα λήξει ο χρόνος τους στα δωμάτια. Επιλέγουμε λοιπόν </a:t>
            </a:r>
            <a:r>
              <a:rPr lang="el-GR" sz="1950" b="1" strike="noStrike" spc="-1">
                <a:latin typeface="Arial"/>
              </a:rPr>
              <a:t>Settings</a:t>
            </a:r>
            <a:r>
              <a:rPr lang="el-GR" sz="1950" b="0" strike="noStrike" spc="-1">
                <a:latin typeface="Arial"/>
              </a:rPr>
              <a:t> κάτω αριστερά στην καρτέλα που δουλεύουμε.</a:t>
            </a: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99CC66"/>
              </a:buClr>
              <a:buSzPct val="45000"/>
              <a:buFont typeface="Wingdings" charset="2"/>
              <a:buChar char=""/>
            </a:pPr>
            <a:r>
              <a:rPr lang="el-GR" sz="1950" b="0" strike="noStrike" spc="-1">
                <a:latin typeface="Arial"/>
              </a:rPr>
              <a:t>Επιλέγουμε πχ 15 λεπτά </a:t>
            </a:r>
          </a:p>
        </p:txBody>
      </p:sp>
      <p:pic>
        <p:nvPicPr>
          <p:cNvPr id="96" name="Εικόνα 95"/>
          <p:cNvPicPr/>
          <p:nvPr/>
        </p:nvPicPr>
        <p:blipFill>
          <a:blip r:embed="rId2"/>
          <a:stretch/>
        </p:blipFill>
        <p:spPr>
          <a:xfrm>
            <a:off x="3024000" y="1431360"/>
            <a:ext cx="6264000" cy="3032280"/>
          </a:xfrm>
          <a:prstGeom prst="rect">
            <a:avLst/>
          </a:prstGeom>
          <a:ln>
            <a:noFill/>
          </a:ln>
        </p:spPr>
      </p:pic>
      <p:sp>
        <p:nvSpPr>
          <p:cNvPr id="97" name="Line 3"/>
          <p:cNvSpPr/>
          <p:nvPr/>
        </p:nvSpPr>
        <p:spPr>
          <a:xfrm flipV="1">
            <a:off x="1800000" y="2880000"/>
            <a:ext cx="1800000" cy="1728000"/>
          </a:xfrm>
          <a:prstGeom prst="line">
            <a:avLst/>
          </a:prstGeom>
          <a:ln>
            <a:solidFill>
              <a:srgbClr val="3465A4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/>
          <p:cNvSpPr/>
          <p:nvPr/>
        </p:nvSpPr>
        <p:spPr>
          <a:xfrm>
            <a:off x="72360" y="226080"/>
            <a:ext cx="9071280" cy="946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l-GR" sz="3200" b="0" strike="noStrike" spc="-1">
                <a:latin typeface="Arial"/>
              </a:rPr>
              <a:t>Αντιστοίχιση μαθητών σε δωμάτια στο Webex</a:t>
            </a:r>
          </a:p>
        </p:txBody>
      </p:sp>
      <p:sp>
        <p:nvSpPr>
          <p:cNvPr id="99" name="CustomShape 2"/>
          <p:cNvSpPr/>
          <p:nvPr/>
        </p:nvSpPr>
        <p:spPr>
          <a:xfrm>
            <a:off x="504000" y="1326600"/>
            <a:ext cx="2951640" cy="3641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 algn="just">
              <a:lnSpc>
                <a:spcPct val="100000"/>
              </a:lnSpc>
              <a:spcAft>
                <a:spcPts val="1060"/>
              </a:spcAft>
            </a:pPr>
            <a:r>
              <a:rPr lang="el-GR" sz="1950" b="0" strike="noStrike" spc="-1">
                <a:latin typeface="Arial"/>
                <a:ea typeface="Microsoft YaHei"/>
              </a:rPr>
              <a:t>Από τη λίστα των μαθητών διαλέγω τους 4-5 μαθητές που θέλω και </a:t>
            </a:r>
            <a:r>
              <a:rPr lang="el-GR" sz="1950" b="0" strike="noStrike" spc="-1">
                <a:latin typeface="Arial"/>
              </a:rPr>
              <a:t>επιλέγοντας από την καρτέλα </a:t>
            </a:r>
            <a:r>
              <a:rPr lang="el-GR" sz="1950" b="1" strike="noStrike" spc="-1">
                <a:latin typeface="Arial"/>
              </a:rPr>
              <a:t>Move to Session</a:t>
            </a:r>
            <a:r>
              <a:rPr lang="el-GR" sz="1950" b="0" strike="noStrike" spc="-1">
                <a:latin typeface="Arial"/>
              </a:rPr>
              <a:t> τους αντιστοιχώ στο 1ο δωμάτιο </a:t>
            </a:r>
            <a:r>
              <a:rPr lang="el-GR" sz="1950" b="1" strike="noStrike" spc="-1">
                <a:latin typeface="Arial"/>
              </a:rPr>
              <a:t>. </a:t>
            </a:r>
            <a:endParaRPr lang="el-GR" sz="195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Aft>
                <a:spcPts val="1060"/>
              </a:spcAft>
            </a:pPr>
            <a:r>
              <a:rPr lang="el-GR" sz="1950" b="0" strike="noStrike" spc="-1">
                <a:latin typeface="Arial"/>
              </a:rPr>
              <a:t>Μετά κάνω το ίδιο για τους επόμενους 4-5 μαθητές κλπ. </a:t>
            </a:r>
          </a:p>
        </p:txBody>
      </p:sp>
      <p:pic>
        <p:nvPicPr>
          <p:cNvPr id="100" name="Εικόνα 99"/>
          <p:cNvPicPr/>
          <p:nvPr/>
        </p:nvPicPr>
        <p:blipFill>
          <a:blip r:embed="rId2"/>
          <a:stretch/>
        </p:blipFill>
        <p:spPr>
          <a:xfrm>
            <a:off x="4032000" y="1074600"/>
            <a:ext cx="5255640" cy="4232880"/>
          </a:xfrm>
          <a:prstGeom prst="rect">
            <a:avLst/>
          </a:prstGeom>
          <a:ln>
            <a:noFill/>
          </a:ln>
        </p:spPr>
      </p:pic>
      <p:sp>
        <p:nvSpPr>
          <p:cNvPr id="101" name="Line 3"/>
          <p:cNvSpPr/>
          <p:nvPr/>
        </p:nvSpPr>
        <p:spPr>
          <a:xfrm>
            <a:off x="2592000" y="2448000"/>
            <a:ext cx="2736000" cy="2160000"/>
          </a:xfrm>
          <a:prstGeom prst="line">
            <a:avLst/>
          </a:prstGeom>
          <a:ln>
            <a:solidFill>
              <a:srgbClr val="3465A4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CustomShape 1"/>
          <p:cNvSpPr/>
          <p:nvPr/>
        </p:nvSpPr>
        <p:spPr>
          <a:xfrm>
            <a:off x="-72000" y="246240"/>
            <a:ext cx="9143640" cy="91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l-GR" sz="3200" b="0" strike="noStrike" spc="-1">
                <a:latin typeface="Arial"/>
              </a:rPr>
              <a:t>Αντιστοίχιση μαθητών σε δωμάτια στο Webex</a:t>
            </a:r>
          </a:p>
        </p:txBody>
      </p:sp>
      <p:sp>
        <p:nvSpPr>
          <p:cNvPr id="103" name="CustomShape 2"/>
          <p:cNvSpPr/>
          <p:nvPr/>
        </p:nvSpPr>
        <p:spPr>
          <a:xfrm>
            <a:off x="504000" y="1350000"/>
            <a:ext cx="9071640" cy="3528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80000"/>
          </a:bodyPr>
          <a:lstStyle/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99CC66"/>
              </a:buClr>
              <a:buSzPct val="45000"/>
              <a:buFont typeface="Wingdings" charset="2"/>
              <a:buChar char=""/>
            </a:pPr>
            <a:r>
              <a:rPr lang="el-GR" sz="2400" b="0" strike="noStrike" spc="-1">
                <a:latin typeface="Arial"/>
              </a:rPr>
              <a:t>Αφού τους αντιστοιχίσω όλους πατώ το κουμπί δεξιά  </a:t>
            </a: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99CC66"/>
              </a:buClr>
              <a:buSzPct val="45000"/>
              <a:buFont typeface="Wingdings" charset="2"/>
              <a:buChar char=""/>
            </a:pPr>
            <a:r>
              <a:rPr lang="el-GR" sz="2400" b="0" strike="noStrike" spc="-1">
                <a:latin typeface="Arial"/>
              </a:rPr>
              <a:t> </a:t>
            </a:r>
          </a:p>
          <a:p>
            <a:pPr>
              <a:lnSpc>
                <a:spcPct val="100000"/>
              </a:lnSpc>
              <a:spcAft>
                <a:spcPts val="1060"/>
              </a:spcAft>
            </a:pPr>
            <a:endParaRPr lang="el-GR" sz="2400" b="0" strike="noStrike" spc="-1">
              <a:latin typeface="Arial"/>
            </a:endParaRPr>
          </a:p>
          <a:p>
            <a:pPr marL="432000" indent="-323640" algn="just">
              <a:lnSpc>
                <a:spcPct val="100000"/>
              </a:lnSpc>
              <a:spcAft>
                <a:spcPts val="1060"/>
              </a:spcAft>
              <a:buClr>
                <a:srgbClr val="99CC66"/>
              </a:buClr>
              <a:buSzPct val="45000"/>
              <a:buFont typeface="Wingdings" charset="2"/>
              <a:buChar char=""/>
            </a:pPr>
            <a:r>
              <a:rPr lang="el-GR" sz="2400" b="0" strike="noStrike" spc="-1">
                <a:latin typeface="Arial"/>
              </a:rPr>
              <a:t>Το σύστημα προτρέπει με μήνυμα</a:t>
            </a:r>
            <a:r>
              <a:rPr lang="el-GR" sz="2400" b="1" strike="noStrike" spc="-1">
                <a:latin typeface="Arial"/>
              </a:rPr>
              <a:t> κάθε μαθητή χωριστά να πατήσει Join</a:t>
            </a:r>
            <a:r>
              <a:rPr lang="el-GR" sz="2400" b="0" strike="noStrike" spc="-1">
                <a:latin typeface="Arial"/>
              </a:rPr>
              <a:t> για να μπει στο δωμάτιο που του παραχωρήθηκε</a:t>
            </a:r>
          </a:p>
          <a:p>
            <a:pPr marL="432000" indent="-323640" algn="just">
              <a:lnSpc>
                <a:spcPct val="100000"/>
              </a:lnSpc>
              <a:spcAft>
                <a:spcPts val="1060"/>
              </a:spcAft>
              <a:buClr>
                <a:srgbClr val="99CC66"/>
              </a:buClr>
              <a:buSzPct val="45000"/>
              <a:buFont typeface="Wingdings" charset="2"/>
              <a:buChar char=""/>
            </a:pPr>
            <a:r>
              <a:rPr lang="el-GR" sz="2400" b="0" strike="noStrike" spc="-1">
                <a:latin typeface="Arial"/>
              </a:rPr>
              <a:t>Έτσι δημιουργούνται τα δωμάτια, οι μαθητές “φεύγουν” απο το κεντρικό παράθυρο ως συμμετέχοντες για τα 10-15 λεπτά που έχουμε ορίσει και μπορούν πλέον ιδιωτικά να μιλάνε μεταξύ τους στο δωμάτιο που ανήκουν και να εργαστούν στην άσκηση που τους ανατέθηκε.</a:t>
            </a:r>
          </a:p>
          <a:p>
            <a:pPr>
              <a:lnSpc>
                <a:spcPct val="100000"/>
              </a:lnSpc>
              <a:spcAft>
                <a:spcPts val="1060"/>
              </a:spcAft>
            </a:pPr>
            <a:endParaRPr lang="el-GR" sz="2400" b="0" strike="noStrike" spc="-1">
              <a:latin typeface="Arial"/>
            </a:endParaRPr>
          </a:p>
        </p:txBody>
      </p:sp>
      <p:pic>
        <p:nvPicPr>
          <p:cNvPr id="104" name="Εικόνα 103"/>
          <p:cNvPicPr/>
          <p:nvPr/>
        </p:nvPicPr>
        <p:blipFill>
          <a:blip r:embed="rId2"/>
          <a:stretch/>
        </p:blipFill>
        <p:spPr>
          <a:xfrm>
            <a:off x="2160000" y="1653120"/>
            <a:ext cx="1805400" cy="5785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518</Words>
  <Application>Microsoft Office PowerPoint</Application>
  <PresentationFormat>Προσαρμογή</PresentationFormat>
  <Paragraphs>36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11</vt:i4>
      </vt:variant>
    </vt:vector>
  </HeadingPairs>
  <TitlesOfParts>
    <vt:vector size="16" baseType="lpstr">
      <vt:lpstr>Arial</vt:lpstr>
      <vt:lpstr>Symbol</vt:lpstr>
      <vt:lpstr>Wingdings</vt:lpstr>
      <vt:lpstr>Office Theme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subject/>
  <dc:creator>Tasos M.</dc:creator>
  <dc:description/>
  <cp:lastModifiedBy>Tasos</cp:lastModifiedBy>
  <cp:revision>23</cp:revision>
  <dcterms:created xsi:type="dcterms:W3CDTF">2020-11-08T20:53:55Z</dcterms:created>
  <dcterms:modified xsi:type="dcterms:W3CDTF">2020-11-11T09:50:46Z</dcterms:modified>
  <dc:language>el-GR</dc:language>
</cp:coreProperties>
</file>